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4" r:id="rId10"/>
    <p:sldId id="261" r:id="rId11"/>
    <p:sldId id="268" r:id="rId12"/>
    <p:sldId id="270" r:id="rId13"/>
    <p:sldId id="271" r:id="rId14"/>
    <p:sldId id="269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7B778D-7678-4507-B18F-FC81D0F9F5E1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6F059B-8349-4760-BC40-EE21300447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oetry%20Elements%20Game.pptx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J0112392/" TargetMode="External"/><Relationship Id="rId2" Type="http://schemas.openxmlformats.org/officeDocument/2006/relationships/hyperlink" Target="http://www.types-of-poetry.org.uk/31-lyric-poet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swers.yahoo.com/question/index?qid=20081005132105AAkYmd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YouTube%20%20%20%20%20%20%20%20-%20Tupac%20-%20Keep%20Ya%20Head%20Up%20_Lyrics.mp4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T. </a:t>
            </a:r>
            <a:r>
              <a:rPr lang="en-US" smtClean="0"/>
              <a:t>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b="1" dirty="0"/>
              <a:t>Caring Cats</a:t>
            </a:r>
            <a:r>
              <a:rPr lang="en-US" dirty="0"/>
              <a:t> </a:t>
            </a:r>
          </a:p>
          <a:p>
            <a:pPr indent="0" algn="ctr">
              <a:buNone/>
            </a:pPr>
            <a:r>
              <a:rPr lang="en-US" dirty="0"/>
              <a:t>Caring cats cascade off</a:t>
            </a:r>
            <a:br>
              <a:rPr lang="en-US" dirty="0"/>
            </a:br>
            <a:r>
              <a:rPr lang="en-US" dirty="0"/>
              <a:t>Laughing lamas </a:t>
            </a:r>
            <a:br>
              <a:rPr lang="en-US" dirty="0"/>
            </a:br>
            <a:r>
              <a:rPr lang="en-US" dirty="0"/>
              <a:t>Lounging.</a:t>
            </a:r>
            <a:br>
              <a:rPr lang="en-US" dirty="0"/>
            </a:br>
            <a:r>
              <a:rPr lang="en-US" dirty="0"/>
              <a:t>Underneath yelling yaks,</a:t>
            </a:r>
            <a:br>
              <a:rPr lang="en-US" dirty="0"/>
            </a:br>
            <a:r>
              <a:rPr lang="en-US" dirty="0"/>
              <a:t>Yelling at roaming</a:t>
            </a:r>
            <a:br>
              <a:rPr lang="en-US" dirty="0"/>
            </a:br>
            <a:r>
              <a:rPr lang="en-US" dirty="0"/>
              <a:t>Rats.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en-US" b="1" dirty="0"/>
              <a:t>SENSES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Sadness is as happy as laughter.</a:t>
            </a:r>
            <a:br>
              <a:rPr lang="en-US" dirty="0"/>
            </a:br>
            <a:r>
              <a:rPr lang="en-US" dirty="0"/>
              <a:t>You might cry because it hurts.</a:t>
            </a:r>
            <a:br>
              <a:rPr lang="en-US" dirty="0"/>
            </a:br>
            <a:r>
              <a:rPr lang="en-US" dirty="0"/>
              <a:t>You might laugh because it hurts.</a:t>
            </a:r>
            <a:br>
              <a:rPr lang="en-US" dirty="0"/>
            </a:br>
            <a:r>
              <a:rPr lang="en-US" dirty="0"/>
              <a:t>But I know one thing,</a:t>
            </a:r>
            <a:br>
              <a:rPr lang="en-US" dirty="0"/>
            </a:br>
            <a:r>
              <a:rPr lang="en-US" dirty="0"/>
              <a:t>laughter is laughter and sadness</a:t>
            </a:r>
            <a:br>
              <a:rPr lang="en-US" dirty="0"/>
            </a:br>
            <a:r>
              <a:rPr lang="en-US" dirty="0"/>
              <a:t>is sadness.</a:t>
            </a:r>
            <a:br>
              <a:rPr lang="en-US" dirty="0"/>
            </a:br>
            <a:r>
              <a:rPr lang="en-US" dirty="0"/>
              <a:t>They can show the </a:t>
            </a:r>
            <a:br>
              <a:rPr lang="en-US" dirty="0"/>
            </a:br>
            <a:r>
              <a:rPr lang="en-US" dirty="0"/>
              <a:t>same things like </a:t>
            </a:r>
            <a:br>
              <a:rPr lang="en-US" dirty="0"/>
            </a:br>
            <a:r>
              <a:rPr lang="en-US" dirty="0"/>
              <a:t>hurting and gladness.</a:t>
            </a:r>
          </a:p>
        </p:txBody>
      </p:sp>
    </p:spTree>
    <p:extLst>
      <p:ext uri="{BB962C8B-B14F-4D97-AF65-F5344CB8AC3E}">
        <p14:creationId xmlns:p14="http://schemas.microsoft.com/office/powerpoint/2010/main" val="39062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en-US" b="1" dirty="0"/>
              <a:t>SNOW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0" algn="ctr">
              <a:buNone/>
            </a:pPr>
            <a:r>
              <a:rPr lang="en-US" dirty="0"/>
              <a:t>Snow speaks to the people its</a:t>
            </a:r>
            <a:br>
              <a:rPr lang="en-US" dirty="0"/>
            </a:br>
            <a:r>
              <a:rPr lang="en-US" dirty="0"/>
              <a:t>falling above in the glooming </a:t>
            </a:r>
            <a:br>
              <a:rPr lang="en-US" dirty="0"/>
            </a:br>
            <a:r>
              <a:rPr lang="en-US" dirty="0"/>
              <a:t>sunlight.</a:t>
            </a:r>
            <a:br>
              <a:rPr lang="en-US" dirty="0"/>
            </a:br>
            <a:r>
              <a:rPr lang="en-US" dirty="0"/>
              <a:t>Its white sparkling voice</a:t>
            </a:r>
            <a:br>
              <a:rPr lang="en-US" dirty="0"/>
            </a:br>
            <a:r>
              <a:rPr lang="en-US" dirty="0"/>
              <a:t>echoes </a:t>
            </a:r>
            <a:br>
              <a:rPr lang="en-US" dirty="0"/>
            </a:br>
            <a:r>
              <a:rPr lang="en-US" dirty="0"/>
              <a:t>as it falls through</a:t>
            </a:r>
            <a:br>
              <a:rPr lang="en-US" dirty="0"/>
            </a:br>
            <a:r>
              <a:rPr lang="en-US" dirty="0"/>
              <a:t>the air.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352800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en-US" sz="2100" b="1" dirty="0"/>
              <a:t>Inside the </a:t>
            </a:r>
            <a:r>
              <a:rPr lang="en-US" sz="2100" b="1" dirty="0" smtClean="0"/>
              <a:t>ocean</a:t>
            </a:r>
          </a:p>
          <a:p>
            <a:pPr indent="0" algn="ctr">
              <a:buNone/>
            </a:pP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I see fish.</a:t>
            </a:r>
            <a:br>
              <a:rPr lang="en-US" sz="2100" dirty="0"/>
            </a:br>
            <a:r>
              <a:rPr lang="en-US" sz="2100" dirty="0"/>
              <a:t>Inside the waves</a:t>
            </a:r>
            <a:br>
              <a:rPr lang="en-US" sz="2100" dirty="0"/>
            </a:br>
            <a:r>
              <a:rPr lang="en-US" sz="2100" dirty="0"/>
              <a:t>I hear a splash.</a:t>
            </a:r>
            <a:br>
              <a:rPr lang="en-US" sz="2100" dirty="0"/>
            </a:br>
            <a:r>
              <a:rPr lang="en-US" sz="2100" dirty="0"/>
              <a:t>Inside the water</a:t>
            </a:r>
            <a:br>
              <a:rPr lang="en-US" sz="2100" dirty="0"/>
            </a:br>
            <a:r>
              <a:rPr lang="en-US" sz="2100" dirty="0"/>
              <a:t>I felt a fish.</a:t>
            </a:r>
            <a:br>
              <a:rPr lang="en-US" sz="2100" dirty="0"/>
            </a:br>
            <a:r>
              <a:rPr lang="en-US" sz="2100" dirty="0"/>
              <a:t>It seems so big,</a:t>
            </a:r>
            <a:br>
              <a:rPr lang="en-US" sz="2100" dirty="0"/>
            </a:br>
            <a:r>
              <a:rPr lang="en-US" sz="2100" dirty="0"/>
              <a:t>as big as a whale.</a:t>
            </a:r>
            <a:br>
              <a:rPr lang="en-US" sz="2100" dirty="0"/>
            </a:br>
            <a:r>
              <a:rPr lang="en-US" sz="2100" dirty="0"/>
              <a:t>It has to be,</a:t>
            </a:r>
            <a:br>
              <a:rPr lang="en-US" sz="2100" dirty="0"/>
            </a:br>
            <a:r>
              <a:rPr lang="en-US" sz="2100" dirty="0"/>
              <a:t>But then I see,</a:t>
            </a:r>
            <a:br>
              <a:rPr lang="en-US" sz="2100" dirty="0"/>
            </a:br>
            <a:r>
              <a:rPr lang="en-US" sz="2100" dirty="0"/>
              <a:t>It's a tuna fish.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1300" b="1" dirty="0"/>
              <a:t>Cafeteria</a:t>
            </a:r>
            <a:r>
              <a:rPr lang="en-US" sz="1300" dirty="0"/>
              <a:t> </a:t>
            </a:r>
            <a:br>
              <a:rPr lang="en-US" sz="1300" dirty="0"/>
            </a:br>
            <a:r>
              <a:rPr lang="en-US" sz="1300" dirty="0"/>
              <a:t>Boom!</a:t>
            </a:r>
            <a:br>
              <a:rPr lang="en-US" sz="1300" dirty="0"/>
            </a:br>
            <a:r>
              <a:rPr lang="en-US" sz="1300" dirty="0"/>
              <a:t>Went the food</a:t>
            </a:r>
            <a:br>
              <a:rPr lang="en-US" sz="1300" dirty="0"/>
            </a:br>
            <a:r>
              <a:rPr lang="en-US" sz="1300" dirty="0"/>
              <a:t>trays. </a:t>
            </a:r>
            <a:br>
              <a:rPr lang="en-US" sz="1300" dirty="0"/>
            </a:br>
            <a:r>
              <a:rPr lang="en-US" sz="1300" dirty="0"/>
              <a:t>Clap! Clap!</a:t>
            </a:r>
            <a:br>
              <a:rPr lang="en-US" sz="1300" dirty="0"/>
            </a:br>
            <a:r>
              <a:rPr lang="en-US" sz="1300" dirty="0"/>
              <a:t>Goes the teacher.</a:t>
            </a:r>
            <a:br>
              <a:rPr lang="en-US" sz="1300" dirty="0"/>
            </a:br>
            <a:r>
              <a:rPr lang="en-US" sz="1300" dirty="0"/>
              <a:t>Rip! </a:t>
            </a:r>
            <a:br>
              <a:rPr lang="en-US" sz="1300" dirty="0"/>
            </a:br>
            <a:r>
              <a:rPr lang="en-US" sz="1300" dirty="0"/>
              <a:t>Went the </a:t>
            </a:r>
            <a:br>
              <a:rPr lang="en-US" sz="1300" dirty="0"/>
            </a:br>
            <a:r>
              <a:rPr lang="en-US" sz="1300" dirty="0"/>
              <a:t>plastic bag.</a:t>
            </a:r>
            <a:br>
              <a:rPr lang="en-US" sz="1300" dirty="0"/>
            </a:br>
            <a:r>
              <a:rPr lang="en-US" sz="1300" dirty="0"/>
              <a:t>Munch! Munch!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27660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sz="2100" dirty="0"/>
              <a:t>Go the students.</a:t>
            </a:r>
            <a:br>
              <a:rPr lang="en-US" sz="2100" dirty="0"/>
            </a:br>
            <a:r>
              <a:rPr lang="en-US" sz="2100" dirty="0"/>
              <a:t>Slurp!!!</a:t>
            </a:r>
            <a:br>
              <a:rPr lang="en-US" sz="2100" dirty="0"/>
            </a:br>
            <a:r>
              <a:rPr lang="en-US" sz="2100" dirty="0"/>
              <a:t>Went the straws.</a:t>
            </a:r>
            <a:br>
              <a:rPr lang="en-US" sz="2100" dirty="0"/>
            </a:br>
            <a:r>
              <a:rPr lang="en-US" sz="2100" dirty="0"/>
              <a:t>Whisper</a:t>
            </a:r>
            <a:br>
              <a:rPr lang="en-US" sz="2100" dirty="0"/>
            </a:br>
            <a:r>
              <a:rPr lang="en-US" sz="2100" dirty="0"/>
              <a:t>Is what half the kids</a:t>
            </a:r>
            <a:br>
              <a:rPr lang="en-US" sz="2100" dirty="0"/>
            </a:br>
            <a:r>
              <a:rPr lang="en-US" sz="2100" dirty="0"/>
              <a:t>in the room</a:t>
            </a:r>
            <a:br>
              <a:rPr lang="en-US" sz="2100" dirty="0"/>
            </a:br>
            <a:r>
              <a:rPr lang="en-US" sz="2100" dirty="0"/>
              <a:t>are doing.</a:t>
            </a:r>
            <a:br>
              <a:rPr lang="en-US" sz="2100" dirty="0"/>
            </a:br>
            <a:r>
              <a:rPr lang="en-US" sz="2100" dirty="0"/>
              <a:t>Crunch! </a:t>
            </a:r>
            <a:br>
              <a:rPr lang="en-US" sz="2100" dirty="0"/>
            </a:br>
            <a:r>
              <a:rPr lang="en-US" sz="2100" dirty="0"/>
              <a:t>Crunch!</a:t>
            </a:r>
            <a:br>
              <a:rPr lang="en-US" sz="2100" dirty="0"/>
            </a:br>
            <a:r>
              <a:rPr lang="en-US" sz="2100" dirty="0"/>
              <a:t>go</a:t>
            </a:r>
            <a:br>
              <a:rPr lang="en-US" sz="2100" dirty="0"/>
            </a:br>
            <a:r>
              <a:rPr lang="en-US" sz="2100" dirty="0"/>
              <a:t>the candy bars.</a:t>
            </a:r>
            <a:br>
              <a:rPr lang="en-US" sz="2100" dirty="0"/>
            </a:b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8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en-US" b="1" dirty="0"/>
              <a:t>I AM A SWORD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0" algn="ctr">
              <a:buNone/>
            </a:pPr>
            <a:r>
              <a:rPr lang="en-US" dirty="0"/>
              <a:t>I am a sword,</a:t>
            </a:r>
            <a:br>
              <a:rPr lang="en-US" dirty="0"/>
            </a:br>
            <a:r>
              <a:rPr lang="en-US" dirty="0"/>
              <a:t>Sharper than a tongue</a:t>
            </a:r>
            <a:br>
              <a:rPr lang="en-US" dirty="0"/>
            </a:br>
            <a:r>
              <a:rPr lang="en-US" dirty="0"/>
              <a:t>Nobody can defeat me,</a:t>
            </a:r>
            <a:br>
              <a:rPr lang="en-US" dirty="0"/>
            </a:br>
            <a:r>
              <a:rPr lang="en-US" dirty="0"/>
              <a:t>Because I am a sword,</a:t>
            </a:r>
            <a:br>
              <a:rPr lang="en-US" dirty="0"/>
            </a:br>
            <a:r>
              <a:rPr lang="en-US" dirty="0"/>
              <a:t>I can not be hurt by what people say</a:t>
            </a:r>
            <a:br>
              <a:rPr lang="en-US" dirty="0"/>
            </a:br>
            <a:r>
              <a:rPr lang="en-US" dirty="0"/>
              <a:t>About me, </a:t>
            </a:r>
            <a:br>
              <a:rPr lang="en-US" dirty="0"/>
            </a:br>
            <a:r>
              <a:rPr lang="en-US" dirty="0"/>
              <a:t>I will not show my anger</a:t>
            </a:r>
            <a:br>
              <a:rPr lang="en-US" dirty="0"/>
            </a:br>
            <a:r>
              <a:rPr lang="en-US" dirty="0"/>
              <a:t>Against</a:t>
            </a:r>
            <a:br>
              <a:rPr lang="en-US" dirty="0"/>
            </a:br>
            <a:r>
              <a:rPr lang="en-US" dirty="0"/>
              <a:t>Someone else.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352800"/>
          </a:xfrm>
        </p:spPr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en-US" sz="2200" dirty="0"/>
              <a:t>O our Mother the Earth, O our Father the Sky,</a:t>
            </a:r>
            <a:br>
              <a:rPr lang="en-US" sz="2200" dirty="0"/>
            </a:br>
            <a:r>
              <a:rPr lang="en-US" sz="2200" dirty="0"/>
              <a:t>Your children are we, and with tired backs</a:t>
            </a:r>
            <a:br>
              <a:rPr lang="en-US" sz="2200" dirty="0"/>
            </a:br>
            <a:r>
              <a:rPr lang="en-US" sz="2200" dirty="0"/>
              <a:t>We bring you the gifts you love. </a:t>
            </a:r>
            <a:br>
              <a:rPr lang="en-US" sz="2200" dirty="0"/>
            </a:br>
            <a:r>
              <a:rPr lang="en-US" sz="2200" dirty="0"/>
              <a:t>Then weave for us a garment of brightness;</a:t>
            </a:r>
            <a:br>
              <a:rPr lang="en-US" sz="2200" dirty="0"/>
            </a:br>
            <a:r>
              <a:rPr lang="en-US" sz="2200" dirty="0"/>
              <a:t>May the warp be the white light of morning, </a:t>
            </a:r>
            <a:br>
              <a:rPr lang="en-US" sz="2200" dirty="0"/>
            </a:br>
            <a:r>
              <a:rPr lang="en-US" sz="2200" dirty="0"/>
              <a:t>May the weft be the red light of evening, </a:t>
            </a:r>
            <a:br>
              <a:rPr lang="en-US" sz="2200" dirty="0"/>
            </a:br>
            <a:r>
              <a:rPr lang="en-US" sz="2200" dirty="0"/>
              <a:t>May the fringes be the falling rain,</a:t>
            </a:r>
            <a:br>
              <a:rPr lang="en-US" sz="2200" dirty="0"/>
            </a:br>
            <a:r>
              <a:rPr lang="en-US" sz="2200" dirty="0"/>
              <a:t>May the border be the standing rainbow.</a:t>
            </a:r>
            <a:br>
              <a:rPr lang="en-US" sz="2200" dirty="0"/>
            </a:br>
            <a:r>
              <a:rPr lang="en-US" sz="2200" dirty="0"/>
              <a:t>Thus weave for us a garment of brightness,</a:t>
            </a:r>
            <a:br>
              <a:rPr lang="en-US" sz="2200" dirty="0"/>
            </a:br>
            <a:r>
              <a:rPr lang="en-US" sz="2200" dirty="0"/>
              <a:t>That we may walk fittingly where birds sing, </a:t>
            </a:r>
            <a:br>
              <a:rPr lang="en-US" sz="2200" dirty="0"/>
            </a:br>
            <a:r>
              <a:rPr lang="en-US" sz="2200" dirty="0"/>
              <a:t>That we may walk fittingly where grass is green,</a:t>
            </a:r>
            <a:br>
              <a:rPr lang="en-US" sz="2200" dirty="0"/>
            </a:br>
            <a:r>
              <a:rPr lang="en-US" sz="2200" dirty="0"/>
              <a:t>O our Mother the Earth, O our Father the Sky.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8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895600"/>
            <a:ext cx="6400800" cy="685800"/>
          </a:xfrm>
        </p:spPr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song. Write in a paragraph the message the song is trying to transmit.</a:t>
            </a:r>
          </a:p>
          <a:p>
            <a:r>
              <a:rPr lang="en-US" dirty="0" smtClean="0"/>
              <a:t>Search in the song for as many poetic elements as you 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Prentice Hall Text Book.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www.types-of-poetry.org.uk/31-lyric-poetry.htm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http://library.thinkquest.org/J0112392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answers.yahoo.com/question/index?qid=20081005132105AAkYmd7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the genre of poetry.</a:t>
            </a:r>
          </a:p>
          <a:p>
            <a:r>
              <a:rPr lang="en-US" dirty="0" smtClean="0"/>
              <a:t>Identify and understand poetic elements and devices.</a:t>
            </a:r>
          </a:p>
          <a:p>
            <a:r>
              <a:rPr lang="en-US" dirty="0" smtClean="0"/>
              <a:t>After a guided practice you will be able to identify poetic elements and devices in your favorite song.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What is poetry?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/>
              <a:t>Poetry is the most musical form. Poets choose words for both sound and meaning.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794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Sensory language is writing or speech that appeals to one or more of the five senses- sight, sound, smell, taste , and touch.</a:t>
            </a:r>
          </a:p>
          <a:p>
            <a:r>
              <a:rPr lang="en-US" dirty="0" smtClean="0"/>
              <a:t>Figurative Language- imaginative Writing that is not meant to be taken literally.</a:t>
            </a:r>
          </a:p>
          <a:p>
            <a:pPr lvl="1"/>
            <a:r>
              <a:rPr lang="en-US" dirty="0" smtClean="0"/>
              <a:t>Metaphor</a:t>
            </a:r>
          </a:p>
          <a:p>
            <a:pPr lvl="1"/>
            <a:r>
              <a:rPr lang="en-US" dirty="0" smtClean="0"/>
              <a:t>Simile</a:t>
            </a:r>
          </a:p>
          <a:p>
            <a:pPr lvl="1"/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Sound Devices-Add a musical quality to poetry.</a:t>
            </a:r>
          </a:p>
          <a:p>
            <a:pPr lvl="1"/>
            <a:r>
              <a:rPr lang="en-US" dirty="0" smtClean="0"/>
              <a:t>Alliteration</a:t>
            </a:r>
          </a:p>
          <a:p>
            <a:pPr lvl="1"/>
            <a:r>
              <a:rPr lang="en-US" dirty="0" smtClean="0"/>
              <a:t>Repetition</a:t>
            </a:r>
          </a:p>
          <a:p>
            <a:pPr lvl="1"/>
            <a:r>
              <a:rPr lang="en-US" dirty="0" smtClean="0"/>
              <a:t>Assonance</a:t>
            </a:r>
          </a:p>
          <a:p>
            <a:pPr lvl="1"/>
            <a:r>
              <a:rPr lang="en-US" dirty="0" smtClean="0"/>
              <a:t>Consonance</a:t>
            </a:r>
          </a:p>
          <a:p>
            <a:pPr lvl="1"/>
            <a:r>
              <a:rPr lang="en-US" dirty="0" smtClean="0"/>
              <a:t>Onomatopoeia</a:t>
            </a:r>
          </a:p>
          <a:p>
            <a:pPr lvl="1"/>
            <a:r>
              <a:rPr lang="en-US" dirty="0" smtClean="0"/>
              <a:t>Rhyme</a:t>
            </a:r>
          </a:p>
        </p:txBody>
      </p:sp>
    </p:spTree>
    <p:extLst>
      <p:ext uri="{BB962C8B-B14F-4D97-AF65-F5344CB8AC3E}">
        <p14:creationId xmlns:p14="http://schemas.microsoft.com/office/powerpoint/2010/main" val="55007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2207667"/>
              </p:ext>
            </p:extLst>
          </p:nvPr>
        </p:nvGraphicFramePr>
        <p:xfrm>
          <a:off x="1371600" y="2286000"/>
          <a:ext cx="67055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011"/>
                <a:gridCol w="2204580"/>
                <a:gridCol w="1929008"/>
              </a:tblGrid>
              <a:tr h="12454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Metaphor</a:t>
                      </a:r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Describes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one thing as if it were another.</a:t>
                      </a:r>
                      <a:endParaRPr lang="en-US" sz="2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house was a zoo!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7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Personification</a:t>
                      </a:r>
                    </a:p>
                    <a:p>
                      <a:pPr algn="ctr"/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Gives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human qualities to something that is not human.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 wind whispered to us.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29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Simile</a:t>
                      </a:r>
                    </a:p>
                    <a:p>
                      <a:pPr algn="ctr"/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Uses like or as to compare two unlike things.</a:t>
                      </a:r>
                    </a:p>
                    <a:p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 stars were like a diamond necklace.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Imagery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616271"/>
              </p:ext>
            </p:extLst>
          </p:nvPr>
        </p:nvGraphicFramePr>
        <p:xfrm>
          <a:off x="1524000" y="2286001"/>
          <a:ext cx="6477000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652"/>
                <a:gridCol w="3364596"/>
                <a:gridCol w="1863752"/>
              </a:tblGrid>
              <a:tr h="78479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Visual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“May the warp be the white light of morning”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1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Touch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“Holding a smooth pebble”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1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Taste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“The sweet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strawberry </a:t>
                      </a:r>
                      <a:r>
                        <a:rPr lang="en-US" b="0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reminded me of 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memories from the past”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1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Smell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“The fragrant perfume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invaded the room”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023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Auditory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“That we may walk fittingly where birds sing”</a:t>
                      </a:r>
                    </a:p>
                    <a:p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Students\AppData\Local\Microsoft\Windows\Temporary Internet Files\Content.IE5\37X61GO3\MC90004833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666855" y="2211856"/>
            <a:ext cx="774954" cy="8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s\AppData\Local\Microsoft\Windows\Temporary Internet Files\Content.IE5\LJW1284X\MC9004417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49" y="2954422"/>
            <a:ext cx="838845" cy="8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s\AppData\Local\Microsoft\Windows\Temporary Internet Files\Content.IE5\NC08U9PY\MC9002901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5" y="3873563"/>
            <a:ext cx="952878" cy="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s\AppData\Local\Microsoft\Windows\Temporary Internet Files\Content.IE5\LJW1284X\MC900211478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7215" r="42745" b="50000"/>
          <a:stretch/>
        </p:blipFill>
        <p:spPr bwMode="auto">
          <a:xfrm>
            <a:off x="6887572" y="4457889"/>
            <a:ext cx="511444" cy="8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udents\AppData\Local\Microsoft\Windows\Temporary Internet Files\Content.IE5\37X61GO3\MC900286858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5" b="19802"/>
          <a:stretch/>
        </p:blipFill>
        <p:spPr bwMode="auto">
          <a:xfrm>
            <a:off x="6929345" y="5270714"/>
            <a:ext cx="586367" cy="9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Devices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06992"/>
              </p:ext>
            </p:extLst>
          </p:nvPr>
        </p:nvGraphicFramePr>
        <p:xfrm>
          <a:off x="990600" y="2286000"/>
          <a:ext cx="7162800" cy="399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3496128"/>
                <a:gridCol w="1875972"/>
              </a:tblGrid>
              <a:tr h="6178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Alliteration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Repetition of a consonant sound at the beginning of words.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slippery slope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78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Repetition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Repeated use of a sound, word, phrase, clause, or sentence.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bells, bells, bells, bells</a:t>
                      </a:r>
                      <a:endParaRPr lang="en-US" dirty="0"/>
                    </a:p>
                  </a:txBody>
                  <a:tcPr/>
                </a:tc>
              </a:tr>
              <a:tr h="8826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Assonance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Repetition of a vowel sound followed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by different consonants in stressed syllables.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close, home, alone,</a:t>
                      </a:r>
                      <a:r>
                        <a:rPr lang="en-US" baseline="0" dirty="0" smtClean="0"/>
                        <a:t> erode</a:t>
                      </a:r>
                      <a:endParaRPr lang="en-US" dirty="0"/>
                    </a:p>
                  </a:txBody>
                  <a:tcPr/>
                </a:tc>
              </a:tr>
              <a:tr h="6178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Consonance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Repetition of consonant sound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at the end of accented words.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sand, wind, defend</a:t>
                      </a:r>
                      <a:endParaRPr lang="en-US" dirty="0"/>
                    </a:p>
                  </a:txBody>
                  <a:tcPr/>
                </a:tc>
              </a:tr>
              <a:tr h="353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Onomatopoeia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 of words that imitate sounds.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crash, hiss</a:t>
                      </a:r>
                      <a:endParaRPr lang="en-US" dirty="0"/>
                    </a:p>
                  </a:txBody>
                  <a:tcPr/>
                </a:tc>
              </a:tr>
              <a:tr h="79709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Rhyme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Repetition of a sound at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the end of words.</a:t>
                      </a:r>
                      <a:endParaRPr lang="en-US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near, year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8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3505200" cy="35814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Lyric-</a:t>
            </a:r>
            <a:r>
              <a:rPr lang="en-US" sz="1600" dirty="0" smtClean="0"/>
              <a:t> </a:t>
            </a:r>
            <a:r>
              <a:rPr lang="en-US" sz="1600" dirty="0"/>
              <a:t>consists of a poem, such as a sonnet or an ode, that expresses the thoughts and feelings of the poet.</a:t>
            </a:r>
            <a:endParaRPr lang="en-US" sz="1600" dirty="0" smtClean="0"/>
          </a:p>
          <a:p>
            <a:r>
              <a:rPr lang="en-US" sz="1600" b="1" dirty="0" smtClean="0"/>
              <a:t>Narrative- </a:t>
            </a:r>
            <a:r>
              <a:rPr lang="en-US" sz="1600" dirty="0" smtClean="0"/>
              <a:t>Tells a story in lines and stanzas. Includes characters and actions.</a:t>
            </a:r>
          </a:p>
          <a:p>
            <a:r>
              <a:rPr lang="en-US" sz="1600" b="1" dirty="0" smtClean="0"/>
              <a:t>Ballads-</a:t>
            </a:r>
            <a:r>
              <a:rPr lang="en-US" sz="1600" dirty="0" smtClean="0"/>
              <a:t> Poems that tell a story, the are like songs and may have a chorus. They often deal with adventure and romance.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types of poetry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2209800"/>
            <a:ext cx="35052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sz="2100" b="1" dirty="0"/>
              <a:t>Free Verse- </a:t>
            </a:r>
            <a:r>
              <a:rPr lang="en-US" sz="2100" dirty="0"/>
              <a:t>Is poetry that  does not rhyme or have a set number of syllables. It has no patterns, such as four lines per stanza.</a:t>
            </a:r>
          </a:p>
          <a:p>
            <a:r>
              <a:rPr lang="en-US" sz="2100" b="1" dirty="0" smtClean="0"/>
              <a:t>Haiku</a:t>
            </a:r>
            <a:r>
              <a:rPr lang="en-US" sz="2100" dirty="0" smtClean="0"/>
              <a:t>- Japanese poems with three lines. The first and third lines each have five syllables. The second seven.</a:t>
            </a:r>
          </a:p>
          <a:p>
            <a:r>
              <a:rPr lang="en-US" sz="2100" b="1" dirty="0" smtClean="0"/>
              <a:t>Rhyming </a:t>
            </a:r>
            <a:r>
              <a:rPr lang="en-US" sz="2100" b="1" dirty="0"/>
              <a:t>C</a:t>
            </a:r>
            <a:r>
              <a:rPr lang="en-US" sz="2100" b="1" dirty="0" smtClean="0"/>
              <a:t>ouplets- </a:t>
            </a:r>
            <a:r>
              <a:rPr lang="en-US" sz="2100" dirty="0" smtClean="0"/>
              <a:t>Pairs of rhyming lines usually with the same number of syllables.</a:t>
            </a:r>
          </a:p>
          <a:p>
            <a:r>
              <a:rPr lang="en-US" sz="2100" b="1" dirty="0" smtClean="0"/>
              <a:t>Limericks-</a:t>
            </a:r>
            <a:r>
              <a:rPr lang="en-US" sz="2100" dirty="0" smtClean="0"/>
              <a:t> Humorous poems with five lines.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231</TotalTime>
  <Words>555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Poetry</vt:lpstr>
      <vt:lpstr>Objectives</vt:lpstr>
      <vt:lpstr>What is poetry?</vt:lpstr>
      <vt:lpstr>Poetry</vt:lpstr>
      <vt:lpstr>Elements</vt:lpstr>
      <vt:lpstr>Figurative Language</vt:lpstr>
      <vt:lpstr>Sensory Imagery</vt:lpstr>
      <vt:lpstr>Sound Devices</vt:lpstr>
      <vt:lpstr>Different types of poetry</vt:lpstr>
      <vt:lpstr>Guided Practice</vt:lpstr>
      <vt:lpstr>Guided Practice</vt:lpstr>
      <vt:lpstr>Guided Practice</vt:lpstr>
      <vt:lpstr>Guided Practice</vt:lpstr>
      <vt:lpstr>Game</vt:lpstr>
      <vt:lpstr>Individual Practice</vt:lpstr>
      <vt:lpstr>Reference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Owner</dc:creator>
  <cp:lastModifiedBy>Students</cp:lastModifiedBy>
  <cp:revision>26</cp:revision>
  <dcterms:created xsi:type="dcterms:W3CDTF">2011-01-23T15:42:22Z</dcterms:created>
  <dcterms:modified xsi:type="dcterms:W3CDTF">2011-02-28T14:39:41Z</dcterms:modified>
</cp:coreProperties>
</file>